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12192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582" y="6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6939" y="609676"/>
            <a:ext cx="10358120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09676"/>
            <a:ext cx="10358120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6939" y="1793493"/>
            <a:ext cx="10358120" cy="17322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196464" y="295782"/>
            <a:ext cx="7797165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dirty="0">
                <a:latin typeface="Calibri Light"/>
                <a:cs typeface="Calibri Light"/>
              </a:rPr>
              <a:t>ФГБОУ</a:t>
            </a:r>
            <a:r>
              <a:rPr sz="2000" spc="-5" dirty="0">
                <a:latin typeface="Calibri Light"/>
                <a:cs typeface="Calibri Light"/>
              </a:rPr>
              <a:t> ВО</a:t>
            </a:r>
            <a:r>
              <a:rPr sz="2000" spc="1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«Российский</a:t>
            </a:r>
            <a:r>
              <a:rPr sz="2000" spc="-3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экономический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университет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им.</a:t>
            </a:r>
            <a:r>
              <a:rPr sz="2000" spc="-1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Г.В.</a:t>
            </a:r>
            <a:r>
              <a:rPr sz="2000" spc="1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Плеханова»</a:t>
            </a:r>
            <a:endParaRPr sz="200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76780" y="2490597"/>
            <a:ext cx="8840470" cy="13188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2205"/>
              </a:lnSpc>
              <a:spcBef>
                <a:spcPts val="105"/>
              </a:spcBef>
            </a:pPr>
            <a:r>
              <a:rPr sz="2000" spc="-5" dirty="0">
                <a:latin typeface="Calibri Light"/>
                <a:cs typeface="Calibri Light"/>
              </a:rPr>
              <a:t>Итоговый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проект</a:t>
            </a:r>
            <a:r>
              <a:rPr sz="2000" spc="-30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на</a:t>
            </a:r>
            <a:r>
              <a:rPr sz="2000" spc="-1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тему:</a:t>
            </a:r>
          </a:p>
          <a:p>
            <a:pPr algn="ctr">
              <a:lnSpc>
                <a:spcPts val="3165"/>
              </a:lnSpc>
            </a:pPr>
            <a:r>
              <a:rPr sz="2800" spc="-25" dirty="0">
                <a:latin typeface="Calibri Light"/>
                <a:cs typeface="Calibri Light"/>
              </a:rPr>
              <a:t>«</a:t>
            </a:r>
            <a:r>
              <a:rPr lang="ru-RU" sz="2800" spc="-25" dirty="0">
                <a:latin typeface="Calibri Light"/>
                <a:cs typeface="Calibri Light"/>
              </a:rPr>
              <a:t>Разработка интернет магазина</a:t>
            </a:r>
            <a:r>
              <a:rPr sz="2800" spc="-20" dirty="0">
                <a:latin typeface="Calibri Light"/>
                <a:cs typeface="Calibri Light"/>
              </a:rPr>
              <a:t>»</a:t>
            </a:r>
            <a:endParaRPr sz="2800" dirty="0">
              <a:latin typeface="Calibri Light"/>
              <a:cs typeface="Calibri Light"/>
            </a:endParaRPr>
          </a:p>
          <a:p>
            <a:pPr algn="ctr">
              <a:lnSpc>
                <a:spcPct val="100000"/>
              </a:lnSpc>
              <a:spcBef>
                <a:spcPts val="2410"/>
              </a:spcBef>
            </a:pPr>
            <a:r>
              <a:rPr sz="2000" spc="-5" dirty="0">
                <a:latin typeface="Calibri Light"/>
                <a:cs typeface="Calibri Light"/>
              </a:rPr>
              <a:t>Программа</a:t>
            </a:r>
            <a:r>
              <a:rPr sz="2000" spc="-40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профессиональной</a:t>
            </a:r>
            <a:r>
              <a:rPr sz="2000" spc="-25" dirty="0">
                <a:latin typeface="Calibri Light"/>
                <a:cs typeface="Calibri Light"/>
              </a:rPr>
              <a:t> </a:t>
            </a:r>
            <a:r>
              <a:rPr sz="2000" spc="-5" dirty="0">
                <a:latin typeface="Calibri Light"/>
                <a:cs typeface="Calibri Light"/>
              </a:rPr>
              <a:t>переподготовки:</a:t>
            </a:r>
            <a:r>
              <a:rPr sz="2000" spc="5" dirty="0">
                <a:latin typeface="Calibri Light"/>
                <a:cs typeface="Calibri Light"/>
              </a:rPr>
              <a:t> </a:t>
            </a:r>
            <a:r>
              <a:rPr sz="2000" spc="-20" dirty="0">
                <a:latin typeface="Calibri Light"/>
                <a:cs typeface="Calibri Light"/>
              </a:rPr>
              <a:t>Fullstack-разработка</a:t>
            </a:r>
            <a:r>
              <a:rPr sz="2000" spc="-45" dirty="0">
                <a:latin typeface="Calibri Light"/>
                <a:cs typeface="Calibri Light"/>
              </a:rPr>
              <a:t> </a:t>
            </a:r>
            <a:r>
              <a:rPr sz="2000" dirty="0">
                <a:latin typeface="Calibri Light"/>
                <a:cs typeface="Calibri Light"/>
              </a:rPr>
              <a:t>на</a:t>
            </a:r>
            <a:r>
              <a:rPr sz="2000" spc="-25" dirty="0">
                <a:latin typeface="Calibri Light"/>
                <a:cs typeface="Calibri Light"/>
              </a:rPr>
              <a:t> </a:t>
            </a:r>
            <a:r>
              <a:rPr sz="2000" spc="-10" dirty="0">
                <a:latin typeface="Calibri Light"/>
                <a:cs typeface="Calibri Light"/>
              </a:rPr>
              <a:t>языке</a:t>
            </a:r>
            <a:r>
              <a:rPr sz="2000" spc="-30" dirty="0">
                <a:latin typeface="Calibri Light"/>
                <a:cs typeface="Calibri Light"/>
              </a:rPr>
              <a:t> </a:t>
            </a:r>
            <a:r>
              <a:rPr sz="2000" spc="-20" dirty="0">
                <a:latin typeface="Calibri Light"/>
                <a:cs typeface="Calibri Light"/>
              </a:rPr>
              <a:t>Java</a:t>
            </a:r>
            <a:endParaRPr sz="2000" dirty="0">
              <a:latin typeface="Calibri Light"/>
              <a:cs typeface="Calibri Ligh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229601" y="5639906"/>
            <a:ext cx="3664076" cy="932948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R="6350" algn="r">
              <a:lnSpc>
                <a:spcPct val="100000"/>
              </a:lnSpc>
              <a:spcBef>
                <a:spcPts val="815"/>
              </a:spcBef>
            </a:pPr>
            <a:r>
              <a:rPr lang="ru-RU" sz="2400" spc="-5" dirty="0">
                <a:latin typeface="Calibri"/>
                <a:cs typeface="Calibri"/>
              </a:rPr>
              <a:t>Лебедев Иван Николаевич</a:t>
            </a:r>
            <a:endParaRPr sz="2400" dirty="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  <a:spcBef>
                <a:spcPts val="720"/>
              </a:spcBef>
            </a:pPr>
            <a:r>
              <a:rPr sz="2400" spc="-30" dirty="0">
                <a:latin typeface="Calibri"/>
                <a:cs typeface="Calibri"/>
              </a:rPr>
              <a:t>Группа:</a:t>
            </a:r>
            <a:r>
              <a:rPr sz="2400" spc="-9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FSJ-</a:t>
            </a:r>
            <a:r>
              <a:rPr lang="ru-RU" sz="2400" spc="-10" dirty="0">
                <a:latin typeface="Calibri"/>
                <a:cs typeface="Calibri"/>
              </a:rPr>
              <a:t>3</a:t>
            </a:r>
            <a:r>
              <a:rPr sz="2400" spc="-10" dirty="0">
                <a:latin typeface="Calibri"/>
                <a:cs typeface="Calibri"/>
              </a:rPr>
              <a:t>-22</a:t>
            </a:r>
            <a:endParaRPr sz="2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09676"/>
            <a:ext cx="488696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Предметная</a:t>
            </a:r>
            <a:r>
              <a:rPr spc="-114" dirty="0"/>
              <a:t> </a:t>
            </a:r>
            <a:r>
              <a:rPr dirty="0"/>
              <a:t>область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916939" y="1793493"/>
            <a:ext cx="10358120" cy="446276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12700" marR="698500">
              <a:lnSpc>
                <a:spcPts val="3020"/>
              </a:lnSpc>
              <a:spcBef>
                <a:spcPts val="480"/>
              </a:spcBef>
            </a:pPr>
            <a:r>
              <a:rPr lang="ru-RU" spc="-20" dirty="0"/>
              <a:t>Интернет магазин одежды и аксессуаров.</a:t>
            </a:r>
            <a:endParaRPr spc="-1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" y="149998"/>
            <a:ext cx="11887200" cy="17985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ER-</a:t>
            </a:r>
            <a:r>
              <a:rPr spc="-5" dirty="0" err="1"/>
              <a:t>модель</a:t>
            </a:r>
            <a:br>
              <a:rPr lang="en-US" spc="-5" dirty="0"/>
            </a:br>
            <a:r>
              <a:rPr lang="en-US" sz="1200" b="1" spc="-5" dirty="0"/>
              <a:t>Product</a:t>
            </a:r>
            <a:r>
              <a:rPr lang="en-US" sz="1200" spc="-5" dirty="0"/>
              <a:t> – </a:t>
            </a:r>
            <a:r>
              <a:rPr lang="ru-RU" sz="1200" spc="-5" dirty="0"/>
              <a:t>таблица продуктов. Товара.</a:t>
            </a:r>
            <a:br>
              <a:rPr lang="ru-RU" sz="1200" spc="-5" dirty="0"/>
            </a:br>
            <a:r>
              <a:rPr lang="en-US" sz="1200" b="1" spc="-5" dirty="0"/>
              <a:t>Image</a:t>
            </a:r>
            <a:r>
              <a:rPr lang="en-US" sz="1200" spc="-5" dirty="0"/>
              <a:t> – </a:t>
            </a:r>
            <a:r>
              <a:rPr lang="ru-RU" sz="1200" spc="-5" dirty="0"/>
              <a:t>таблица изображений товара.</a:t>
            </a:r>
            <a:br>
              <a:rPr lang="ru-RU" sz="1200" spc="-5" dirty="0"/>
            </a:br>
            <a:r>
              <a:rPr lang="en-US" sz="1200" b="1" spc="-5" dirty="0"/>
              <a:t>Person</a:t>
            </a:r>
            <a:r>
              <a:rPr lang="en-US" sz="1200" spc="-5" dirty="0"/>
              <a:t> – </a:t>
            </a:r>
            <a:r>
              <a:rPr lang="ru-RU" sz="1200" spc="-5" dirty="0"/>
              <a:t>таблица пользователей портала.</a:t>
            </a:r>
            <a:br>
              <a:rPr lang="ru-RU" sz="1200" spc="-5" dirty="0"/>
            </a:br>
            <a:r>
              <a:rPr lang="en-US" sz="1200" b="1" spc="-5" dirty="0" err="1"/>
              <a:t>Product_cart</a:t>
            </a:r>
            <a:r>
              <a:rPr lang="en-US" sz="1200" b="1" spc="-5" dirty="0"/>
              <a:t> </a:t>
            </a:r>
            <a:r>
              <a:rPr lang="en-US" sz="1200" spc="-5" dirty="0"/>
              <a:t>– </a:t>
            </a:r>
            <a:r>
              <a:rPr lang="ru-RU" sz="1200" spc="-5" dirty="0"/>
              <a:t>таблица корзины пользователей.</a:t>
            </a:r>
            <a:br>
              <a:rPr lang="ru-RU" sz="1200" spc="-5" dirty="0"/>
            </a:br>
            <a:r>
              <a:rPr lang="en-US" sz="1200" b="1" spc="-5" dirty="0"/>
              <a:t>Orders</a:t>
            </a:r>
            <a:r>
              <a:rPr lang="en-US" sz="1200" spc="-5" dirty="0"/>
              <a:t> – </a:t>
            </a:r>
            <a:r>
              <a:rPr lang="ru-RU" sz="1200" spc="-5" dirty="0"/>
              <a:t>таблица заказов пользователей.</a:t>
            </a:r>
            <a:br>
              <a:rPr lang="ru-RU" sz="1200" spc="-5" dirty="0"/>
            </a:br>
            <a:r>
              <a:rPr lang="en-US" sz="1200" b="1" spc="-5" dirty="0"/>
              <a:t>Category</a:t>
            </a:r>
            <a:r>
              <a:rPr lang="en-US" sz="1200" spc="-5" dirty="0"/>
              <a:t> – </a:t>
            </a:r>
            <a:r>
              <a:rPr lang="ru-RU" sz="1200" spc="-5" dirty="0"/>
              <a:t>справочная таблица категорий товара.</a:t>
            </a:r>
            <a:endParaRPr sz="1200" spc="-5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048931F-F00A-4A3F-96A7-22D72FE49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990600"/>
            <a:ext cx="8663108" cy="575927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609676"/>
            <a:ext cx="677354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dirty="0">
                <a:latin typeface="Calibri Light"/>
                <a:cs typeface="Calibri Light"/>
              </a:rPr>
              <a:t>Инструментальные</a:t>
            </a:r>
            <a:r>
              <a:rPr sz="4400" spc="-35" dirty="0">
                <a:latin typeface="Calibri Light"/>
                <a:cs typeface="Calibri Light"/>
              </a:rPr>
              <a:t> </a:t>
            </a:r>
            <a:r>
              <a:rPr sz="4400" spc="-5" dirty="0">
                <a:latin typeface="Calibri Light"/>
                <a:cs typeface="Calibri Light"/>
              </a:rPr>
              <a:t>средства</a:t>
            </a:r>
            <a:endParaRPr sz="4400" dirty="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4400" y="1371600"/>
            <a:ext cx="8580755" cy="565283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12700" marR="5080">
              <a:lnSpc>
                <a:spcPts val="3020"/>
              </a:lnSpc>
              <a:spcBef>
                <a:spcPts val="480"/>
              </a:spcBef>
            </a:pPr>
            <a:r>
              <a:rPr lang="en-US" sz="2800" spc="-60" dirty="0">
                <a:solidFill>
                  <a:srgbClr val="FF0000"/>
                </a:solidFill>
                <a:latin typeface="Calibri"/>
                <a:cs typeface="Calibri"/>
              </a:rPr>
              <a:t>Backend:</a:t>
            </a:r>
          </a:p>
          <a:p>
            <a:pPr marL="12700" marR="5080">
              <a:lnSpc>
                <a:spcPts val="3020"/>
              </a:lnSpc>
              <a:spcBef>
                <a:spcPts val="480"/>
              </a:spcBef>
            </a:pPr>
            <a:r>
              <a:rPr lang="ru-RU" sz="2800" spc="-60" dirty="0">
                <a:latin typeface="Calibri"/>
                <a:cs typeface="Calibri"/>
              </a:rPr>
              <a:t>Язык программирования </a:t>
            </a:r>
            <a:r>
              <a:rPr lang="en-US" sz="2800" spc="-60" dirty="0">
                <a:latin typeface="Calibri"/>
                <a:cs typeface="Calibri"/>
              </a:rPr>
              <a:t>Java ver.17</a:t>
            </a:r>
          </a:p>
          <a:p>
            <a:pPr marL="12700" marR="5080">
              <a:lnSpc>
                <a:spcPts val="3020"/>
              </a:lnSpc>
              <a:spcBef>
                <a:spcPts val="480"/>
              </a:spcBef>
            </a:pPr>
            <a:r>
              <a:rPr lang="en-US" sz="2800" spc="-60" dirty="0">
                <a:latin typeface="Calibri"/>
                <a:cs typeface="Calibri"/>
              </a:rPr>
              <a:t>Spring </a:t>
            </a:r>
            <a:r>
              <a:rPr lang="ru-RU" sz="2800" spc="-60" dirty="0">
                <a:latin typeface="Calibri"/>
                <a:cs typeface="Calibri"/>
              </a:rPr>
              <a:t>Модули:</a:t>
            </a:r>
            <a:endParaRPr lang="en-US" sz="2800" spc="-60" dirty="0">
              <a:latin typeface="Calibri"/>
              <a:cs typeface="Calibri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F1111"/>
                </a:solidFill>
                <a:effectLst/>
                <a:latin typeface="Inter"/>
              </a:rPr>
              <a:t>Spring Boot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F1111"/>
                </a:solidFill>
                <a:effectLst/>
                <a:latin typeface="Inter"/>
              </a:rPr>
              <a:t>Spring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0F1111"/>
                </a:solidFill>
                <a:effectLst/>
                <a:latin typeface="Inter"/>
              </a:rPr>
              <a:t>Spring Security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FF0000"/>
                </a:solidFill>
              </a:rPr>
              <a:t>Frontend:</a:t>
            </a:r>
          </a:p>
          <a:p>
            <a:r>
              <a:rPr lang="en-US" sz="2800" dirty="0"/>
              <a:t>HTML</a:t>
            </a:r>
          </a:p>
          <a:p>
            <a:r>
              <a:rPr lang="en-US" sz="2800" dirty="0"/>
              <a:t>CSS</a:t>
            </a:r>
            <a:br>
              <a:rPr lang="en-US" sz="2800" dirty="0"/>
            </a:br>
            <a:r>
              <a:rPr lang="en-US" sz="2800" dirty="0"/>
              <a:t>Java Script</a:t>
            </a:r>
            <a:br>
              <a:rPr lang="en-US" sz="2800" dirty="0"/>
            </a:br>
            <a:br>
              <a:rPr lang="ru-RU" sz="2800" spc="-60" dirty="0">
                <a:latin typeface="Calibri"/>
                <a:cs typeface="Calibri"/>
              </a:rPr>
            </a:br>
            <a:endParaRPr sz="28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3540" y="104935"/>
            <a:ext cx="434340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ru-RU" sz="1800" dirty="0"/>
              <a:t>Главная страница</a:t>
            </a:r>
            <a:endParaRPr sz="1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4C035CF-281D-4E01-9664-AFD5874C27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60" y="395399"/>
            <a:ext cx="5939155" cy="31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C0371D-FAE7-4B2C-8723-5F5A7FCB5B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624" y="395399"/>
            <a:ext cx="5729175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object 2">
            <a:extLst>
              <a:ext uri="{FF2B5EF4-FFF2-40B4-BE49-F238E27FC236}">
                <a16:creationId xmlns:a16="http://schemas.microsoft.com/office/drawing/2014/main" id="{06656139-AECC-4DE6-9604-0C5F024E2520}"/>
              </a:ext>
            </a:extLst>
          </p:cNvPr>
          <p:cNvSpPr txBox="1">
            <a:spLocks/>
          </p:cNvSpPr>
          <p:nvPr/>
        </p:nvSpPr>
        <p:spPr>
          <a:xfrm>
            <a:off x="6248400" y="69544"/>
            <a:ext cx="5729175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ru-RU" sz="1800" kern="0" dirty="0"/>
              <a:t>Форма регистрации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F22B221-C0EF-4821-9277-7B5807FA69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09" y="3809489"/>
            <a:ext cx="5934075" cy="28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bject 2">
            <a:extLst>
              <a:ext uri="{FF2B5EF4-FFF2-40B4-BE49-F238E27FC236}">
                <a16:creationId xmlns:a16="http://schemas.microsoft.com/office/drawing/2014/main" id="{819F4D02-A73A-4A1F-8BDB-02DB386E702B}"/>
              </a:ext>
            </a:extLst>
          </p:cNvPr>
          <p:cNvSpPr txBox="1">
            <a:spLocks/>
          </p:cNvSpPr>
          <p:nvPr/>
        </p:nvSpPr>
        <p:spPr>
          <a:xfrm>
            <a:off x="291324" y="3547916"/>
            <a:ext cx="434340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ru-RU" sz="1800" kern="0" dirty="0"/>
              <a:t>Личный кабинет администратора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89789A79-1657-42D9-B57E-7FA42100EE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86200"/>
            <a:ext cx="5500575" cy="2902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24966126-6C27-4CA4-8A5A-F4DA05C61EFD}"/>
              </a:ext>
            </a:extLst>
          </p:cNvPr>
          <p:cNvSpPr txBox="1">
            <a:spLocks/>
          </p:cNvSpPr>
          <p:nvPr/>
        </p:nvSpPr>
        <p:spPr>
          <a:xfrm>
            <a:off x="6324600" y="3572003"/>
            <a:ext cx="4343400" cy="2904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ru-RU" sz="1800" kern="0" dirty="0"/>
              <a:t>Личный кабинет пользователя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INAL">
            <a:hlinkClick r:id="" action="ppaction://media"/>
            <a:extLst>
              <a:ext uri="{FF2B5EF4-FFF2-40B4-BE49-F238E27FC236}">
                <a16:creationId xmlns:a16="http://schemas.microsoft.com/office/drawing/2014/main" id="{7649F7D9-B6E8-4CAF-A199-D1365D47B9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5256"/>
            <a:ext cx="12192000" cy="6567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1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133</Words>
  <Application>Microsoft Office PowerPoint</Application>
  <PresentationFormat>Широкоэкранный</PresentationFormat>
  <Paragraphs>24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Inter</vt:lpstr>
      <vt:lpstr>Office Theme</vt:lpstr>
      <vt:lpstr>Презентация PowerPoint</vt:lpstr>
      <vt:lpstr>Предметная область</vt:lpstr>
      <vt:lpstr>ER-модель Product – таблица продуктов. Товара. Image – таблица изображений товара. Person – таблица пользователей портала. Product_cart – таблица корзины пользователей. Orders – таблица заказов пользователей. Category – справочная таблица категорий товара.</vt:lpstr>
      <vt:lpstr>Презентация PowerPoint</vt:lpstr>
      <vt:lpstr>Главная страница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Шимбирёв Андрей Андреевич</dc:creator>
  <cp:lastModifiedBy>Ivan Lebedev</cp:lastModifiedBy>
  <cp:revision>6</cp:revision>
  <dcterms:created xsi:type="dcterms:W3CDTF">2023-04-24T18:50:06Z</dcterms:created>
  <dcterms:modified xsi:type="dcterms:W3CDTF">2023-04-24T20:22:16Z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2022-12-02T00:00:00Z</vt:filetime>
  </property>
  <property fmtid="{D5CDD505-2E9C-101B-9397-08002B2CF9AE}" pid="3" name="Creator">
    <vt:lpwstr>Microsoft® PowerPoint® для Microsoft 365</vt:lpwstr>
  </property>
  <property fmtid="{D5CDD505-2E9C-101B-9397-08002B2CF9AE}" pid="4" name="LastSaved">
    <vt:filetime>2023-04-24T00:00:00Z</vt:filetime>
  </property>
</Properties>
</file>